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 Thin"/>
      <p:regular r:id="rId50"/>
      <p:bold r:id="rId51"/>
      <p:italic r:id="rId52"/>
      <p:boldItalic r:id="rId53"/>
    </p:embeddedFont>
    <p:embeddedFont>
      <p:font typeface="Proxima Nov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Thin-bold.fntdata"/><Relationship Id="rId50" Type="http://schemas.openxmlformats.org/officeDocument/2006/relationships/font" Target="fonts/RobotoThin-regular.fntdata"/><Relationship Id="rId53" Type="http://schemas.openxmlformats.org/officeDocument/2006/relationships/font" Target="fonts/RobotoThin-boldItalic.fntdata"/><Relationship Id="rId52" Type="http://schemas.openxmlformats.org/officeDocument/2006/relationships/font" Target="fonts/RobotoThin-italic.fntdata"/><Relationship Id="rId11" Type="http://schemas.openxmlformats.org/officeDocument/2006/relationships/slide" Target="slides/slide5.xml"/><Relationship Id="rId55" Type="http://schemas.openxmlformats.org/officeDocument/2006/relationships/font" Target="fonts/ProximaNova-bold.fntdata"/><Relationship Id="rId10" Type="http://schemas.openxmlformats.org/officeDocument/2006/relationships/slide" Target="slides/slide4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400965ce1_0_3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400965ce1_0_3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400965ce1_0_3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400965ce1_0_3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400965ce1_0_3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400965ce1_0_3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400965ce1_0_3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400965ce1_0_3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06d315c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06d315c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06d315c0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206d315c0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46223b1d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46223b1d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06d315c0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206d315c0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06d315c0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06d315c0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06d315c0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206d315c0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400965ce1_0_3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f400965ce1_0_3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06d315c0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206d315c0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06d315c0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206d315c0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06d315c0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206d315c0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06d315c0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206d315c0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06d315c0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206d315c0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06d315c0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206d315c0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06d315c0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206d315c0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06d315c0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06d315c0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d412c3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d412c3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5272d15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5272d15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06d315c0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06d315c0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5272d15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f5272d15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f5272d15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f5272d15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06d315c0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06d315c0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fb2ea6ba3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fb2ea6ba3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06d315c0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06d315c0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06d315c08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06d315c0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06d315c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06d315c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06d315c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06d315c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fb2ea6ba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fb2ea6ba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06d315c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06d315c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fb2ea6b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fb2ea6b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fb2ea6ba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fb2ea6ba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fb2ea6ba3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8fb2ea6ba3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400965ce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f400965ce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4bd656d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4bd656d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fb2ea6ba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fb2ea6ba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400965ce1_0_3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400965ce1_0_3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400965ce1_0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400965ce1_0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400965ce1_0_3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400965ce1_0_3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400965ce1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400965ce1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7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Soutenance de stage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510450" y="3182347"/>
            <a:ext cx="81231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Kévin TANG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M2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Université Claude Bernard Lyon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2023-2024</a:t>
            </a:r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063" y="3372737"/>
            <a:ext cx="3512374" cy="1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Environnement de travail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Lieu et matériel</a:t>
            </a:r>
            <a:endParaRPr b="1"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Lieu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présentiel dans les BOX du LIRIS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distanciel 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Contacts : 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Réunions : Zoom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Développement : Google Colab ou </a:t>
            </a:r>
            <a:r>
              <a:rPr lang="fr"/>
              <a:t>Jupiter</a:t>
            </a:r>
            <a:r>
              <a:rPr lang="fr"/>
              <a:t>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Présentations : Google Slides ou PowerPoint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Rédaction de l’article : Overleaf</a:t>
            </a:r>
            <a:endParaRPr/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missions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Etat de l’art</a:t>
            </a:r>
            <a:endParaRPr b="1"/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15" name="Google Shape;215;p37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216" name="Google Shape;216;p3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Behaviors (IoB)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37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Concept de l’IoB par Gote Nyman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Applications possibles (santé, commerce, marketing, énergie…)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Enjeux éthiques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37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219" name="Google Shape;219;p3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Extraction de features dans le domaine énergétique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37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Identification de patterns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Etude des styles de vie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Construction d’archétypes comportementaux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Clustering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37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222" name="Google Shape;222;p3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Prédiction de la consommation électrique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37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LSTM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Hybride CNN-LSTM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Transformers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37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225" name="Google Shape;225;p3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moyens d’influences de l’Internet of Things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3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Framework IoB décentralisé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Explainable AI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 dataset RECS2020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Qu'est-ce que le RECS 2020 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Description : Le RECS (Residential Energy Consumption Survey) est une enquête menée par l'Energy Information Administration (EIA) aux États-Unis pour collecter des données sur la consommation d'énergie des ménages.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Objectif : Comprendre les habitudes de consommation d'énergie et les caractéristiques des ménages américains.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Période : Données collectées en 2020.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RECS 2020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Structure du dataset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variables : 799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lignes : 18496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Méthode de collecte :  Le RECS utilise un échantillon représentatif des ménages américains pour s'assurer que les résultats peuvent être généralisés à l'ensemble de la population.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Des enquêtes détaillées sont envoyées aux ménages sélectionnés. Ces enquêtes peuvent être administrées sous forme de questionnaires papier, en ligne, des interviews téléphoniques ou des visites sur site.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6493346" y="5016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46" name="Google Shape;246;p40"/>
          <p:cNvGrpSpPr/>
          <p:nvPr/>
        </p:nvGrpSpPr>
        <p:grpSpPr>
          <a:xfrm>
            <a:off x="161238" y="3115272"/>
            <a:ext cx="5316301" cy="510810"/>
            <a:chOff x="1593000" y="2322568"/>
            <a:chExt cx="5957975" cy="643500"/>
          </a:xfrm>
        </p:grpSpPr>
        <p:sp>
          <p:nvSpPr>
            <p:cNvPr id="247" name="Google Shape;247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des variables cibles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d’une des variables cibles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 kWh vaut 3412.14 BTU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40"/>
          <p:cNvGrpSpPr/>
          <p:nvPr/>
        </p:nvGrpSpPr>
        <p:grpSpPr>
          <a:xfrm>
            <a:off x="161238" y="2571847"/>
            <a:ext cx="5316301" cy="510810"/>
            <a:chOff x="1593000" y="2322568"/>
            <a:chExt cx="5957975" cy="643500"/>
          </a:xfrm>
        </p:grpSpPr>
        <p:sp>
          <p:nvSpPr>
            <p:cNvPr id="255" name="Google Shape;255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Gestion des valeurs manquantes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des NaN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290 échantillons, soit 1.57% du dataset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40"/>
          <p:cNvGrpSpPr/>
          <p:nvPr/>
        </p:nvGrpSpPr>
        <p:grpSpPr>
          <a:xfrm>
            <a:off x="161238" y="2028412"/>
            <a:ext cx="5316301" cy="510810"/>
            <a:chOff x="1593000" y="2322568"/>
            <a:chExt cx="5957975" cy="643500"/>
          </a:xfrm>
        </p:grpSpPr>
        <p:sp>
          <p:nvSpPr>
            <p:cNvPr id="263" name="Google Shape;263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Encodage des variables catégorielles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LabelEncoder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Aucun changement en nombre de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40"/>
          <p:cNvGrpSpPr/>
          <p:nvPr/>
        </p:nvGrpSpPr>
        <p:grpSpPr>
          <a:xfrm>
            <a:off x="161238" y="1484962"/>
            <a:ext cx="5316301" cy="510810"/>
            <a:chOff x="1593000" y="2322568"/>
            <a:chExt cx="5957975" cy="643500"/>
          </a:xfrm>
        </p:grpSpPr>
        <p:sp>
          <p:nvSpPr>
            <p:cNvPr id="271" name="Google Shape;271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Suppression des variables indicatrices d’imputation et de calibration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manuelle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407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8" name="Google Shape;278;p40"/>
          <p:cNvGrpSpPr/>
          <p:nvPr/>
        </p:nvGrpSpPr>
        <p:grpSpPr>
          <a:xfrm>
            <a:off x="161250" y="941522"/>
            <a:ext cx="5316301" cy="510810"/>
            <a:chOff x="1593000" y="2322568"/>
            <a:chExt cx="5957975" cy="643500"/>
          </a:xfrm>
        </p:grpSpPr>
        <p:sp>
          <p:nvSpPr>
            <p:cNvPr id="279" name="Google Shape;279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Suppression des variables concernant les énergies autres que l’électricité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Identification manuelle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117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40"/>
          <p:cNvGrpSpPr/>
          <p:nvPr/>
        </p:nvGrpSpPr>
        <p:grpSpPr>
          <a:xfrm>
            <a:off x="161238" y="4202162"/>
            <a:ext cx="5316301" cy="510810"/>
            <a:chOff x="1593000" y="2322568"/>
            <a:chExt cx="5957975" cy="643500"/>
          </a:xfrm>
        </p:grpSpPr>
        <p:sp>
          <p:nvSpPr>
            <p:cNvPr id="287" name="Google Shape;287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du nombre d’échantillons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IsolationForest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894 échantillons, soit environ 5% du dataset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40"/>
          <p:cNvGrpSpPr/>
          <p:nvPr/>
        </p:nvGrpSpPr>
        <p:grpSpPr>
          <a:xfrm>
            <a:off x="161238" y="3658712"/>
            <a:ext cx="5316301" cy="510810"/>
            <a:chOff x="1593000" y="2322568"/>
            <a:chExt cx="5957975" cy="643500"/>
          </a:xfrm>
        </p:grpSpPr>
        <p:sp>
          <p:nvSpPr>
            <p:cNvPr id="295" name="Google Shape;295;p4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Réduction du nombre de variables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Etude de corrélation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Suppression de 69 variables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024" y="789125"/>
            <a:ext cx="2507145" cy="21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18" y="2930250"/>
            <a:ext cx="2365606" cy="20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/>
          <p:nvPr/>
        </p:nvSpPr>
        <p:spPr>
          <a:xfrm>
            <a:off x="5354125" y="4324363"/>
            <a:ext cx="9009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0"/>
          <p:cNvSpPr/>
          <p:nvPr/>
        </p:nvSpPr>
        <p:spPr>
          <a:xfrm rot="-3597484">
            <a:off x="4846382" y="3248371"/>
            <a:ext cx="1557426" cy="2446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pré-traitements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fr"/>
              <a:t>Conclusion du pré-traitement</a:t>
            </a:r>
            <a:endParaRPr b="1"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Taille du dataset après pré-traitement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d’échantillons : 18496 -&gt; 17312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 de variables : 799 -&gt; 208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Sélection de features</a:t>
            </a:r>
            <a:endParaRPr b="1"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de features avec 4 méthodes 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Corrélation sur l’ensemble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Corrélation sur les données catégorisées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Gain d’information sur l’ensemble des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Gain d’information sur les données catégorisées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fr"/>
              <a:t>Méthode 1 : Corrélation sur l’ensemble des données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1152475"/>
            <a:ext cx="8520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Calcul de la corrélation entre toutes les variables et la variable target ‘KWH’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Calcul de la corrélation entre toutes les variables et la variable target ‘DOLLAREL’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Sélection des variables avec une corrélation supérieure à la moyenne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Intersection des variables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Résultat : 79 variables retenues sur les 208 variables </a:t>
            </a:r>
            <a:endParaRPr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1174500" y="3318900"/>
            <a:ext cx="1903200" cy="69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avec KWH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174500" y="4214850"/>
            <a:ext cx="1903200" cy="69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avec DOLLAREL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3925925" y="3382725"/>
            <a:ext cx="1313400" cy="51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&gt; moy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3925975" y="4278450"/>
            <a:ext cx="13134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Corr. &gt; moy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944575" y="3738400"/>
            <a:ext cx="1685400" cy="746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Intersection des variables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3147150" y="3562700"/>
            <a:ext cx="7275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3147000" y="4443000"/>
            <a:ext cx="7275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3"/>
          <p:cNvSpPr/>
          <p:nvPr/>
        </p:nvSpPr>
        <p:spPr>
          <a:xfrm rot="-1487362">
            <a:off x="5338583" y="439516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3"/>
          <p:cNvSpPr/>
          <p:nvPr/>
        </p:nvSpPr>
        <p:spPr>
          <a:xfrm rot="1496463">
            <a:off x="5338708" y="3514796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Description de la structure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Environnement de travail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Les missions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Les problèmes rencontrés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Bilan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Catégorisation des variables 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Dans le dataset d’origine, les variables sont déjà toutes catégorisées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Application de la méthode 1 dans chaque catégorie</a:t>
            </a:r>
            <a:endParaRPr/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2 : Corrélation sur les données catégorisées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063" y="1853850"/>
            <a:ext cx="7841876" cy="11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63" y="2972250"/>
            <a:ext cx="7841876" cy="1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/>
          <p:nvPr/>
        </p:nvSpPr>
        <p:spPr>
          <a:xfrm>
            <a:off x="7487175" y="1853850"/>
            <a:ext cx="1005900" cy="217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du coude appliquée au gain d’information</a:t>
            </a:r>
            <a:endParaRPr/>
          </a:p>
        </p:txBody>
      </p:sp>
      <p:sp>
        <p:nvSpPr>
          <p:cNvPr id="352" name="Google Shape;352;p45"/>
          <p:cNvSpPr txBox="1"/>
          <p:nvPr>
            <p:ph idx="1" type="body"/>
          </p:nvPr>
        </p:nvSpPr>
        <p:spPr>
          <a:xfrm>
            <a:off x="311700" y="1089550"/>
            <a:ext cx="85206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Définition du DecisionTreeRegressor</a:t>
            </a:r>
            <a:r>
              <a:rPr lang="fr"/>
              <a:t> :</a:t>
            </a:r>
            <a:r>
              <a:rPr lang="fr"/>
              <a:t> algorithme de machine learning qui utilise un arbre de décision pour prédire des valeurs continues, ici la valeur de KWH ou DOLLAREL.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Principe du DecisionTreeRegressor : </a:t>
            </a:r>
            <a:r>
              <a:rPr lang="fr"/>
              <a:t>Un arbre de décision est une structure arborescente qui pose des questions sur les caractéristiques des données d'entraînement. À chaque question, l'arbre divise les données en fonction des réponses.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1"/>
              <a:buNone/>
            </a:pPr>
            <a:r>
              <a:rPr b="1" lang="fr"/>
              <a:t>Importance des variables : </a:t>
            </a:r>
            <a:r>
              <a:rPr lang="fr"/>
              <a:t>Calcul de l’erreur quadratique moyenne avant et après chaque division. L'importance des caractéristiques représente la contribution relative de chaque caractéristique à la réduction de l'erreur quadratique.</a:t>
            </a:r>
            <a:endParaRPr/>
          </a:p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675" y="3239725"/>
            <a:ext cx="5250626" cy="18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057825"/>
            <a:ext cx="85206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fr"/>
              <a:t>Méthode du coude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fr"/>
              <a:t>Après le calcul de l'importance des variables, celles-ci sont triées par ordre décroissant et leurs importances sont cumulées.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1" name="Google Shape;3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du coude appliquée au gain d’information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00" y="2084100"/>
            <a:ext cx="3586750" cy="2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350" y="2091555"/>
            <a:ext cx="3586749" cy="2245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/>
          <p:nvPr/>
        </p:nvSpPr>
        <p:spPr>
          <a:xfrm>
            <a:off x="1843675" y="2870225"/>
            <a:ext cx="393300" cy="41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5301500" y="2281075"/>
            <a:ext cx="393300" cy="41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311700" y="1412100"/>
            <a:ext cx="8520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La méthode précédemment décrite a été utilisée sur l’ensemble des données pré-traitées.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Résultat : 44 variables retenues sur les 309 variables.</a:t>
            </a:r>
            <a:endParaRPr/>
          </a:p>
        </p:txBody>
      </p:sp>
      <p:sp>
        <p:nvSpPr>
          <p:cNvPr id="371" name="Google Shape;37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311700" y="445025"/>
            <a:ext cx="85206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3 : Gain d’information sur l’ensemble des données</a:t>
            </a:r>
            <a:endParaRPr/>
          </a:p>
        </p:txBody>
      </p:sp>
      <p:sp>
        <p:nvSpPr>
          <p:cNvPr id="373" name="Google Shape;373;p47"/>
          <p:cNvSpPr txBox="1"/>
          <p:nvPr/>
        </p:nvSpPr>
        <p:spPr>
          <a:xfrm>
            <a:off x="347100" y="3464375"/>
            <a:ext cx="978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2081213" y="2905600"/>
            <a:ext cx="1383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IG avec KWH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081288" y="3916225"/>
            <a:ext cx="13833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IG avec DOLLAREL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4138875" y="2905600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Sélection des features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4138950" y="3916225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Sélection des features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6646450" y="3464375"/>
            <a:ext cx="1563000" cy="747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Intersection des variables</a:t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3518400" y="3187075"/>
            <a:ext cx="506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3518400" y="4120075"/>
            <a:ext cx="506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47"/>
          <p:cNvSpPr/>
          <p:nvPr/>
        </p:nvSpPr>
        <p:spPr>
          <a:xfrm rot="1496463">
            <a:off x="1473028" y="4007213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47"/>
          <p:cNvSpPr/>
          <p:nvPr/>
        </p:nvSpPr>
        <p:spPr>
          <a:xfrm rot="-1487362">
            <a:off x="1472947" y="318708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7"/>
          <p:cNvSpPr/>
          <p:nvPr/>
        </p:nvSpPr>
        <p:spPr>
          <a:xfrm rot="1496463">
            <a:off x="5863903" y="3187013"/>
            <a:ext cx="506539" cy="3394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7"/>
          <p:cNvSpPr/>
          <p:nvPr/>
        </p:nvSpPr>
        <p:spPr>
          <a:xfrm rot="-1487362">
            <a:off x="5863822" y="4007287"/>
            <a:ext cx="506578" cy="33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435625"/>
            <a:ext cx="85206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Comme indiqué précédemment, les données d’origine sont catégorisées.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La méthode 3 a donc été appliqué dans chaque catégorie</a:t>
            </a:r>
            <a:endParaRPr/>
          </a:p>
        </p:txBody>
      </p:sp>
      <p:sp>
        <p:nvSpPr>
          <p:cNvPr id="390" name="Google Shape;3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1" name="Google Shape;391;p48"/>
          <p:cNvSpPr txBox="1"/>
          <p:nvPr>
            <p:ph type="title"/>
          </p:nvPr>
        </p:nvSpPr>
        <p:spPr>
          <a:xfrm>
            <a:off x="311700" y="445025"/>
            <a:ext cx="8520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Méthode 4 : Gain d’information sur les données catégorisées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L'intersection des quatre méthodes a révélé </a:t>
            </a:r>
            <a:r>
              <a:rPr b="1" lang="fr"/>
              <a:t>17 variables</a:t>
            </a:r>
            <a:r>
              <a:rPr lang="fr"/>
              <a:t>, parmi les 206 variables d'origine, qui influencent le plus la consommation d'énergie.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Parmi celles-ci, </a:t>
            </a:r>
            <a:r>
              <a:rPr b="1" lang="fr"/>
              <a:t>9 sont issues des 65 variables comportementales</a:t>
            </a:r>
            <a:r>
              <a:rPr lang="fr"/>
              <a:t>.</a:t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8" name="Google Shape;3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Intersection des 4 méthodes</a:t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937" y="2235975"/>
            <a:ext cx="3246125" cy="2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/>
              <a:t>Les variables comportementales sélectionnées</a:t>
            </a:r>
            <a:endParaRPr/>
          </a:p>
        </p:txBody>
      </p:sp>
      <p:sp>
        <p:nvSpPr>
          <p:cNvPr id="405" name="Google Shape;40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13" y="1262063"/>
            <a:ext cx="53625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Analyse des données : les méthodes utilisées</a:t>
            </a:r>
            <a:endParaRPr b="1"/>
          </a:p>
        </p:txBody>
      </p:sp>
      <p:sp>
        <p:nvSpPr>
          <p:cNvPr id="412" name="Google Shape;4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Clustering : K-Means, Kernel K-Means et DBSCAN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fr"/>
              <a:t>Détermination du nombre de clusters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 statistique : distribution, proportions, moyennes…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9" name="Google Shape;4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: Détermination du nombre de clusters</a:t>
            </a:r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8" y="1017725"/>
            <a:ext cx="53054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: K-Means, Kernel K-Means et DBSCAN</a:t>
            </a:r>
            <a:endParaRPr/>
          </a:p>
        </p:txBody>
      </p:sp>
      <p:sp>
        <p:nvSpPr>
          <p:cNvPr id="426" name="Google Shape;4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25" y="1553377"/>
            <a:ext cx="8177951" cy="289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statistique : distribution, proportions, moyennes…</a:t>
            </a:r>
            <a:endParaRPr/>
          </a:p>
        </p:txBody>
      </p:sp>
      <p:sp>
        <p:nvSpPr>
          <p:cNvPr id="433" name="Google Shape;4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" y="1208175"/>
            <a:ext cx="4554800" cy="2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900" y="1278875"/>
            <a:ext cx="3881900" cy="192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812" y="3354375"/>
            <a:ext cx="3132075" cy="11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20" y="3471370"/>
            <a:ext cx="3584450" cy="1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0" y="1017725"/>
            <a:ext cx="728050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845" y="3542045"/>
            <a:ext cx="3584450" cy="1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Exemples de résultats</a:t>
            </a:r>
            <a:endParaRPr b="1"/>
          </a:p>
        </p:txBody>
      </p:sp>
      <p:sp>
        <p:nvSpPr>
          <p:cNvPr id="451" name="Google Shape;451;p56"/>
          <p:cNvSpPr txBox="1"/>
          <p:nvPr>
            <p:ph idx="1" type="body"/>
          </p:nvPr>
        </p:nvSpPr>
        <p:spPr>
          <a:xfrm>
            <a:off x="311700" y="1152475"/>
            <a:ext cx="85206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L</a:t>
            </a:r>
            <a:r>
              <a:rPr b="1" lang="fr"/>
              <a:t>a piscine</a:t>
            </a:r>
            <a:r>
              <a:rPr lang="fr"/>
              <a:t> : le facteur le plus influent sur la consommation électrique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Éléments de contexte : USA 1er marché mondial de la piscine avec 10.4 millions de piscines résidentielles (France 2e avec environ 3.2 millions de piscines privées) souvent équipées de pompe à chaleur.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est concerné ? Plutôt dans l</a:t>
            </a:r>
            <a:r>
              <a:rPr lang="fr"/>
              <a:t>es ménages aisés et ayant de grandes maisons, ce qui explique aussi le fait qu’ils ont </a:t>
            </a:r>
            <a:r>
              <a:rPr lang="fr"/>
              <a:t>aussi </a:t>
            </a:r>
            <a:r>
              <a:rPr lang="fr"/>
              <a:t>une utilisation intensive des lumière</a:t>
            </a:r>
            <a:r>
              <a:rPr lang="fr"/>
              <a:t>s.</a:t>
            </a:r>
            <a:endParaRPr/>
          </a:p>
        </p:txBody>
      </p:sp>
      <p:sp>
        <p:nvSpPr>
          <p:cNvPr id="452" name="Google Shape;45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427" y="3120900"/>
            <a:ext cx="4233125" cy="1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311700" y="1152475"/>
            <a:ext cx="8520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fr" sz="1350"/>
              <a:t>Les lumières</a:t>
            </a:r>
            <a:r>
              <a:rPr lang="fr" sz="1350"/>
              <a:t> : le type d’ampoule importe plus que son utilisation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contexte : 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fr" sz="1350"/>
              <a:t>Environ 37% des ménages utilisent peu ou pas du tout d’ampoules LED durant la journée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fr" sz="1350"/>
              <a:t>14% des ménages qui laissent allumé des lumières toute la nuit n’utilisent pas d’ampoules LED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sp>
        <p:nvSpPr>
          <p:cNvPr id="459" name="Google Shape;45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0" name="Google Shape;4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25" y="2968975"/>
            <a:ext cx="3565361" cy="18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311700" y="1152475"/>
            <a:ext cx="8520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350"/>
              <a:t>L</a:t>
            </a:r>
            <a:r>
              <a:rPr b="1" lang="fr" sz="1350"/>
              <a:t>es appareils électroménagers et de cuisine</a:t>
            </a:r>
            <a:r>
              <a:rPr lang="fr" sz="1350"/>
              <a:t> : 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</a:t>
            </a:r>
            <a:r>
              <a:rPr lang="fr" sz="1350"/>
              <a:t>ontexte</a:t>
            </a:r>
            <a:r>
              <a:rPr lang="fr" sz="1350"/>
              <a:t> : 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“</a:t>
            </a:r>
            <a:r>
              <a:rPr lang="fr" sz="1350"/>
              <a:t>les Américains ont de très belles cuisines, mais ne cuisinent pas</a:t>
            </a:r>
            <a:r>
              <a:rPr lang="fr" sz="1350"/>
              <a:t>”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Américains passent en moyenne deux fois moins de temps à table que les Français (1h02 contre 2h13)</a:t>
            </a:r>
            <a:endParaRPr sz="1350"/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produits frais sont chers et moins accessibles que les produits industriels et les menus de fast food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Qui est concerné ? Les familles avec enfants utilisent jusqu’à 2 fois par jour les appareils électroménagers (lave-vaisselle, lave-linge, sèche-linge…) et ont une utilisation plus importante de la cuisine, contrairement au reste de la population américaine.</a:t>
            </a:r>
            <a:endParaRPr sz="1350"/>
          </a:p>
        </p:txBody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00" y="3035675"/>
            <a:ext cx="2848201" cy="19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311700" y="1152475"/>
            <a:ext cx="85206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1350"/>
              <a:t>La télévision</a:t>
            </a:r>
            <a:r>
              <a:rPr lang="fr" sz="1350"/>
              <a:t> :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Éléments de contexte : moins de 10%</a:t>
            </a:r>
            <a:r>
              <a:rPr lang="fr" sz="1350"/>
              <a:t> des ménages possèdent désormais des téléviseurs à plasma ou tube cathodique.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/>
              <a:t>Qui est concerné ? </a:t>
            </a:r>
            <a:endParaRPr sz="1350"/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retraités ont tendance à rester jusqu’à 10h par jour devant leur télévision</a:t>
            </a:r>
            <a:endParaRPr sz="1350"/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50"/>
              <a:t>Les familles avec enfants utilisent plusieurs télévisions, dont souvent un est utilisé pour les jeux-vidéos</a:t>
            </a:r>
            <a:endParaRPr sz="1350"/>
          </a:p>
        </p:txBody>
      </p:sp>
      <p:sp>
        <p:nvSpPr>
          <p:cNvPr id="475" name="Google Shape;4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75" y="2746375"/>
            <a:ext cx="4022293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 résultats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 des résultats</a:t>
            </a:r>
            <a:endParaRPr b="1"/>
          </a:p>
        </p:txBody>
      </p:sp>
      <p:sp>
        <p:nvSpPr>
          <p:cNvPr id="483" name="Google Shape;4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Réunion toutes les </a:t>
            </a:r>
            <a:r>
              <a:rPr lang="fr"/>
              <a:t>1-2 semaines (par Zoom si distanciel)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 PowerPoint de ce que j’ai fait/modifié à chaque réunion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Écriture de l’article final via Overleaf</a:t>
            </a:r>
            <a:endParaRPr/>
          </a:p>
        </p:txBody>
      </p:sp>
      <p:sp>
        <p:nvSpPr>
          <p:cNvPr id="484" name="Google Shape;48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00" y="2374950"/>
            <a:ext cx="2159925" cy="2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38" y="2374950"/>
            <a:ext cx="2159926" cy="21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300" y="2861075"/>
            <a:ext cx="3053999" cy="11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problèmes rencontrés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Problèmes rencontrés</a:t>
            </a:r>
            <a:endParaRPr b="1"/>
          </a:p>
        </p:txBody>
      </p:sp>
      <p:grpSp>
        <p:nvGrpSpPr>
          <p:cNvPr id="499" name="Google Shape;499;p62"/>
          <p:cNvGrpSpPr/>
          <p:nvPr/>
        </p:nvGrpSpPr>
        <p:grpSpPr>
          <a:xfrm>
            <a:off x="1870353" y="3279521"/>
            <a:ext cx="5403288" cy="777798"/>
            <a:chOff x="1593000" y="2322568"/>
            <a:chExt cx="5957975" cy="643500"/>
          </a:xfrm>
        </p:grpSpPr>
        <p:sp>
          <p:nvSpPr>
            <p:cNvPr id="500" name="Google Shape;500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Pas d’accès aux données voulues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06" name="Google Shape;506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Données d’EDF non disponible pour cause de sécurité et confidentialité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" name="Google Shape;507;p62"/>
          <p:cNvGrpSpPr/>
          <p:nvPr/>
        </p:nvGrpSpPr>
        <p:grpSpPr>
          <a:xfrm>
            <a:off x="1870353" y="2360348"/>
            <a:ext cx="5403288" cy="777798"/>
            <a:chOff x="1593000" y="2322568"/>
            <a:chExt cx="5957975" cy="643500"/>
          </a:xfrm>
        </p:grpSpPr>
        <p:sp>
          <p:nvSpPr>
            <p:cNvPr id="508" name="Google Shape;508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Données non temporelles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14" name="Google Shape;514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Impossibilité d’identifier des tendances saisonnières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Impossibilité de construire des modèles prédictifs précis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5" name="Google Shape;515;p62"/>
          <p:cNvGrpSpPr/>
          <p:nvPr/>
        </p:nvGrpSpPr>
        <p:grpSpPr>
          <a:xfrm>
            <a:off x="1870362" y="1441169"/>
            <a:ext cx="5403288" cy="777798"/>
            <a:chOff x="1593000" y="2322568"/>
            <a:chExt cx="5957975" cy="643500"/>
          </a:xfrm>
        </p:grpSpPr>
        <p:sp>
          <p:nvSpPr>
            <p:cNvPr id="516" name="Google Shape;516;p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Diversité et précision des données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2" name="Google Shape;522;p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Peu de données provenant d’objets connectés dans RECS2020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Bilan du stage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Contexte</a:t>
            </a:r>
            <a:endParaRPr b="1"/>
          </a:p>
        </p:txBody>
      </p:sp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31" name="Google Shape;131;p28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32" name="Google Shape;132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Behaviors (IoB)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Analyser les comportements, les habitudes des utilisateurs dans un but précis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Objectif d’optimiser la consommation énergétique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28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5" name="Google Shape;135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Croissance démographique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La population mondiale a atteint 8,2 milliards d'habitants en 202</a:t>
              </a: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Estimation de 10 milliards avant 2100 selon l’ONU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Besoins énergétiques plus élevés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8" name="Google Shape;138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Internet of Things (IoT)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Essor des objets connectés : 50 milliards en 2025, 100 milliards en 2030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fr" sz="1200">
                  <a:latin typeface="Roboto"/>
                  <a:ea typeface="Roboto"/>
                  <a:cs typeface="Roboto"/>
                  <a:sym typeface="Roboto"/>
                </a:rPr>
                <a:t>Collecte de données massives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3" name="Google Shape;533;p64"/>
          <p:cNvSpPr txBox="1"/>
          <p:nvPr>
            <p:ph type="title"/>
          </p:nvPr>
        </p:nvSpPr>
        <p:spPr>
          <a:xfrm>
            <a:off x="311700" y="445025"/>
            <a:ext cx="816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acquis</a:t>
            </a:r>
            <a:endParaRPr b="1"/>
          </a:p>
        </p:txBody>
      </p:sp>
      <p:grpSp>
        <p:nvGrpSpPr>
          <p:cNvPr id="534" name="Google Shape;534;p64"/>
          <p:cNvGrpSpPr/>
          <p:nvPr/>
        </p:nvGrpSpPr>
        <p:grpSpPr>
          <a:xfrm>
            <a:off x="4303290" y="1676962"/>
            <a:ext cx="1854000" cy="1854000"/>
            <a:chOff x="4303290" y="1676962"/>
            <a:chExt cx="1854000" cy="1854000"/>
          </a:xfrm>
        </p:grpSpPr>
        <p:sp>
          <p:nvSpPr>
            <p:cNvPr id="535" name="Google Shape;535;p64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0E945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4"/>
            <p:cNvSpPr txBox="1"/>
            <p:nvPr/>
          </p:nvSpPr>
          <p:spPr>
            <a:xfrm>
              <a:off x="4924725" y="2455625"/>
              <a:ext cx="1160700" cy="6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acquis de connaissances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7" name="Google Shape;537;p64"/>
          <p:cNvGrpSpPr/>
          <p:nvPr/>
        </p:nvGrpSpPr>
        <p:grpSpPr>
          <a:xfrm>
            <a:off x="2986712" y="1676962"/>
            <a:ext cx="1854000" cy="1854000"/>
            <a:chOff x="2986712" y="1676962"/>
            <a:chExt cx="1854000" cy="1854000"/>
          </a:xfrm>
        </p:grpSpPr>
        <p:sp>
          <p:nvSpPr>
            <p:cNvPr id="538" name="Google Shape;538;p6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4"/>
            <p:cNvSpPr txBox="1"/>
            <p:nvPr/>
          </p:nvSpPr>
          <p:spPr>
            <a:xfrm>
              <a:off x="3134203" y="2455625"/>
              <a:ext cx="13761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acquis méthodologiques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0" name="Google Shape;540;p64"/>
          <p:cNvSpPr txBox="1"/>
          <p:nvPr/>
        </p:nvSpPr>
        <p:spPr>
          <a:xfrm>
            <a:off x="357550" y="1549900"/>
            <a:ext cx="23706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Méthodologie de la recherche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Rigueur dans la préparation des données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 des données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6420075" y="1630725"/>
            <a:ext cx="23706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au secteur de l’énergie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à l’utilisation des données des objets connectés (IoT &amp; IoB)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Écriture d’un article</a:t>
            </a:r>
            <a:endParaRPr/>
          </a:p>
        </p:txBody>
      </p:sp>
      <p:sp>
        <p:nvSpPr>
          <p:cNvPr id="547" name="Google Shape;54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548" name="Google Shape;548;p65"/>
          <p:cNvGrpSpPr/>
          <p:nvPr/>
        </p:nvGrpSpPr>
        <p:grpSpPr>
          <a:xfrm rot="957213">
            <a:off x="1168816" y="798812"/>
            <a:ext cx="2895325" cy="2840518"/>
            <a:chOff x="1293736" y="1258050"/>
            <a:chExt cx="2726286" cy="2547000"/>
          </a:xfrm>
        </p:grpSpPr>
        <p:sp>
          <p:nvSpPr>
            <p:cNvPr id="549" name="Google Shape;549;p6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8563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6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Contribuer à la recherche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6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Aider la recherche scientifique, même si l’impact est minime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65"/>
          <p:cNvGrpSpPr/>
          <p:nvPr/>
        </p:nvGrpSpPr>
        <p:grpSpPr>
          <a:xfrm rot="957213">
            <a:off x="3119344" y="1356406"/>
            <a:ext cx="2895325" cy="2840518"/>
            <a:chOff x="3203958" y="1258050"/>
            <a:chExt cx="2726286" cy="2547000"/>
          </a:xfrm>
        </p:grpSpPr>
        <p:sp>
          <p:nvSpPr>
            <p:cNvPr id="554" name="Google Shape;554;p6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Apprentissage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" name="Google Shape;557;p6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Améliorer mes compétences en communication, rédaction, rigueur etc…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p65"/>
          <p:cNvGrpSpPr/>
          <p:nvPr/>
        </p:nvGrpSpPr>
        <p:grpSpPr>
          <a:xfrm rot="957213">
            <a:off x="5079874" y="1916859"/>
            <a:ext cx="2895325" cy="2840518"/>
            <a:chOff x="5123977" y="1258050"/>
            <a:chExt cx="2726286" cy="2547000"/>
          </a:xfrm>
        </p:grpSpPr>
        <p:sp>
          <p:nvSpPr>
            <p:cNvPr id="559" name="Google Shape;559;p6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C814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C81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1" name="Google Shape;561;p6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Formaliser les résultats du stage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6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Pour ma satisfaction personnelle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Remerciements</a:t>
            </a:r>
            <a:endParaRPr b="1"/>
          </a:p>
        </p:txBody>
      </p:sp>
      <p:sp>
        <p:nvSpPr>
          <p:cNvPr id="568" name="Google Shape;568;p6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Enseignant référent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Rémy CAZABET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Encadrants de stage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Mme. Parisa GHODOUS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Mohamed-Essaid KHANOUCHE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69" name="Google Shape;569;p6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Participants extérieurs</a:t>
            </a:r>
            <a:r>
              <a:rPr b="1" lang="fr"/>
              <a:t> 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Christian OBRECHT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M. Ahror BELAID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6" name="Google Shape;576;p67"/>
          <p:cNvPicPr preferRelativeResize="0"/>
          <p:nvPr/>
        </p:nvPicPr>
        <p:blipFill rotWithShape="1">
          <a:blip r:embed="rId3">
            <a:alphaModFix/>
          </a:blip>
          <a:srcRect b="12636" l="0" r="0" t="13119"/>
          <a:stretch/>
        </p:blipFill>
        <p:spPr>
          <a:xfrm>
            <a:off x="2277450" y="1294038"/>
            <a:ext cx="4589099" cy="25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Objectifs du stage</a:t>
            </a:r>
            <a:endParaRPr b="1"/>
          </a:p>
        </p:txBody>
      </p:sp>
      <p:grpSp>
        <p:nvGrpSpPr>
          <p:cNvPr id="146" name="Google Shape;146;p29"/>
          <p:cNvGrpSpPr/>
          <p:nvPr/>
        </p:nvGrpSpPr>
        <p:grpSpPr>
          <a:xfrm rot="921422">
            <a:off x="1089810" y="790570"/>
            <a:ext cx="2957570" cy="2819232"/>
            <a:chOff x="1293736" y="1258050"/>
            <a:chExt cx="2726286" cy="2547000"/>
          </a:xfrm>
        </p:grpSpPr>
        <p:sp>
          <p:nvSpPr>
            <p:cNvPr id="147" name="Google Shape;147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8563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9"/>
            <p:cNvSpPr txBox="1"/>
            <p:nvPr/>
          </p:nvSpPr>
          <p:spPr>
            <a:xfrm rot="-2700000">
              <a:off x="1517677" y="2280654"/>
              <a:ext cx="222144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Analyser l'influence des comportements sur la consommation d'énergie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Étudier comment les différents comportements affectent la consommation d’énergie résidentielle.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" name="Google Shape;151;p29"/>
          <p:cNvGrpSpPr/>
          <p:nvPr/>
        </p:nvGrpSpPr>
        <p:grpSpPr>
          <a:xfrm rot="921422">
            <a:off x="3088093" y="1339376"/>
            <a:ext cx="2957570" cy="2819232"/>
            <a:chOff x="3203958" y="1258050"/>
            <a:chExt cx="2726286" cy="2547000"/>
          </a:xfrm>
        </p:grpSpPr>
        <p:sp>
          <p:nvSpPr>
            <p:cNvPr id="152" name="Google Shape;152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B713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13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Identifier des modèles de consommation distincts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Repérer des tendances et des profils de consommation d'énergie parmi les ménages.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29"/>
          <p:cNvGrpSpPr/>
          <p:nvPr/>
        </p:nvGrpSpPr>
        <p:grpSpPr>
          <a:xfrm rot="921422">
            <a:off x="5096624" y="1890998"/>
            <a:ext cx="2957570" cy="2819232"/>
            <a:chOff x="5123977" y="1258050"/>
            <a:chExt cx="2726286" cy="2547000"/>
          </a:xfrm>
        </p:grpSpPr>
        <p:sp>
          <p:nvSpPr>
            <p:cNvPr id="157" name="Google Shape;157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0C814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C81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Proposer des recommandations ciblées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latin typeface="Roboto"/>
                  <a:ea typeface="Roboto"/>
                  <a:cs typeface="Roboto"/>
                  <a:sym typeface="Roboto"/>
                </a:rPr>
                <a:t>Offrir des conseils pour réduire la consommation d'énergie en fonction des résultats obtenus.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Description de la structure</a:t>
            </a:r>
            <a:endParaRPr b="1"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L’Université Claude Bernard Lyon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L’Université Claude Bernard Lyon 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4527800" y="1152475"/>
            <a:ext cx="43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Fondée en 1971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5 sites dans la métropole de Lyon (+3 hors Lyon)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Plus de 47000 étudiants sur ces différents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85 laboratoires et plateformes de recherche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" y="1152475"/>
            <a:ext cx="4119982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Campus LyonTech-LaDoua</a:t>
            </a:r>
            <a:endParaRPr b="1"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22000 étudiants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1500 chercheurs et 1300 doctorants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Établissements</a:t>
            </a:r>
            <a:r>
              <a:rPr lang="fr"/>
              <a:t> présents : Faculté des Sciences et Technologies, UFR STAPS, IUT Lyon 1, INSA Lyon, CPE Lyon, ENSSIB, PolyTech Lyon…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Partenaires de recherche : CNRS, l’INRAE, et l’INRIA…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50" y="2860150"/>
            <a:ext cx="6244888" cy="20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Laboratoire LIRIS</a:t>
            </a:r>
            <a:endParaRPr b="1"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Fondé en 2003 sous la tutelle du CNRS, de l'INSA Lyon, de l'Université Claude Bernard Lyon 1, de l'Université Lumière Lyon 2, et de l'École Centrale de Lyon.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330 membres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Domaines de recherche : IA, Analyse de données massives, Vision par ordinateur, Cybersécurité…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32858" l="0" r="0" t="0"/>
          <a:stretch/>
        </p:blipFill>
        <p:spPr>
          <a:xfrm>
            <a:off x="277475" y="1152475"/>
            <a:ext cx="393009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